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83" r:id="rId4"/>
    <p:sldId id="287" r:id="rId5"/>
    <p:sldId id="261" r:id="rId6"/>
    <p:sldId id="259" r:id="rId7"/>
    <p:sldId id="263" r:id="rId8"/>
    <p:sldId id="286" r:id="rId9"/>
    <p:sldId id="282" r:id="rId10"/>
    <p:sldId id="264" r:id="rId11"/>
    <p:sldId id="271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CC"/>
    <a:srgbClr val="3366CC"/>
    <a:srgbClr val="29B5E7"/>
    <a:srgbClr val="969696"/>
    <a:srgbClr val="990000"/>
    <a:srgbClr val="FF3300"/>
    <a:srgbClr val="0000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049" autoAdjust="0"/>
    <p:restoredTop sz="94660" autoAdjust="0"/>
  </p:normalViewPr>
  <p:slideViewPr>
    <p:cSldViewPr>
      <p:cViewPr varScale="1">
        <p:scale>
          <a:sx n="71" d="100"/>
          <a:sy n="71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553F52-5602-4A35-ABC4-5E91C3871E7E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00A183-9735-4AEF-A740-5E4E40953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34D80-E85C-4EA0-B0F7-4BB44B427A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40D55D-3981-4541-87A7-4C35BC3D64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90FF42-CE76-4C63-B06B-8438B800E36F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360EF-D0D0-4CEE-8E64-D571DB6345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8427ABE-107B-4B71-910A-0C296A068D1A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BFADAC1-05FA-41F9-8EC5-2D59D291A6D5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B81F-8095-4690-A3EB-81B20A2344B2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9849-BB4A-4D0F-A0D7-6FBFEE351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BA1E-E6A8-4932-AE0A-B544C7C15AE8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E8C0-B03A-45F9-BC70-39E071E7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4145-0E08-44AF-943C-C9633316D948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DE97-A8F4-403A-A337-DD1A668A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649B-A14C-4EB3-8E1B-FC880A63DA22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3456-73AF-4E25-8682-09887862C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7C31-A3A0-477E-9157-CC761B4BEDB4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178B-417E-4F12-A461-3B2778F9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3ACB-087C-429B-9DA9-17E1553761B8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090B-2A98-43B2-B6E6-029FE01B3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1587-4BCE-43CA-BD37-218AA6772040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E690-14B2-4489-9D4E-A74DB05C7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476E-5306-4A30-9D9A-FFCE34055E46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B22D-1529-4803-ADF7-31857F9F2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DCF7-09CF-4F3F-A8CF-065FAE967D4D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BCDB-B21F-4F74-B512-50407CE74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253E-9B0A-4A33-82F9-8604066DB546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3794-0185-42A0-AB15-0C69028E9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4490-AADB-4856-93A7-62F8C0E56636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C6D0-F222-4836-872A-D31C8D4D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8BF89-8DEE-4773-9EEF-9ACBAA7E1B3D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1E73-D1BA-458A-9128-883541F4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92" r:id="rId9"/>
    <p:sldLayoutId id="2147483783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Руся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25538"/>
            <a:ext cx="7159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555" y="421556"/>
            <a:ext cx="77724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EYE-STOPPED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»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en-US" sz="6000" b="1" smtClean="0">
                <a:solidFill>
                  <a:schemeClr val="accent1"/>
                </a:solidFill>
                <a:latin typeface="Cordia New" pitchFamily="34" charset="-34"/>
              </a:rPr>
              <a:t>V</a:t>
            </a:r>
            <a:r>
              <a:rPr lang="en-US" sz="6000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</a:t>
            </a:r>
            <a:r>
              <a:rPr lang="ru-RU" sz="4400" smtClean="0">
                <a:latin typeface="Cordia New" pitchFamily="34" charset="-34"/>
              </a:rPr>
              <a:t> </a:t>
            </a:r>
            <a:r>
              <a:rPr lang="ru-RU" sz="4400" smtClean="0">
                <a:solidFill>
                  <a:srgbClr val="FF3300"/>
                </a:solidFill>
                <a:latin typeface="Cordia New" pitchFamily="34" charset="-34"/>
              </a:rPr>
              <a:t>«Победа»</a:t>
            </a:r>
            <a:endParaRPr lang="ru-RU" sz="4400" smtClean="0">
              <a:solidFill>
                <a:srgbClr val="FF3300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i="1" smtClean="0">
                <a:solidFill>
                  <a:srgbClr val="FF3300"/>
                </a:solidFill>
              </a:rPr>
              <a:t>Результаты известны, </a:t>
            </a:r>
          </a:p>
          <a:p>
            <a:pPr algn="ctr">
              <a:buFont typeface="Wingdings 2" pitchFamily="18" charset="2"/>
              <a:buNone/>
            </a:pPr>
            <a:r>
              <a:rPr lang="ru-RU" sz="2400" i="1" smtClean="0">
                <a:solidFill>
                  <a:srgbClr val="FF3300"/>
                </a:solidFill>
              </a:rPr>
              <a:t>сделано </a:t>
            </a:r>
            <a:r>
              <a:rPr lang="ru-RU" sz="2400" b="1" i="1" smtClean="0">
                <a:solidFill>
                  <a:srgbClr val="FF3300"/>
                </a:solidFill>
              </a:rPr>
              <a:t>всё</a:t>
            </a:r>
            <a:r>
              <a:rPr lang="ru-RU" sz="2400" i="1" smtClean="0">
                <a:solidFill>
                  <a:srgbClr val="FF3300"/>
                </a:solidFill>
              </a:rPr>
              <a:t>, что было запланировано!  </a:t>
            </a:r>
          </a:p>
          <a:p>
            <a:r>
              <a:rPr lang="ru-RU" sz="2400" smtClean="0"/>
              <a:t>подведение итогов и анализ работы;</a:t>
            </a:r>
          </a:p>
          <a:p>
            <a:r>
              <a:rPr lang="ru-RU" sz="2400" smtClean="0"/>
              <a:t>составление  отчета работы (в том числе, и финансового отчета в избирательную комиссию);</a:t>
            </a:r>
          </a:p>
          <a:p>
            <a:r>
              <a:rPr lang="ru-RU" sz="2400" smtClean="0"/>
              <a:t>Вынесение моральной и материальной благодарности всем работникам штаба, агитаторам, наблюдателям </a:t>
            </a:r>
          </a:p>
          <a:p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en-GB" sz="6000" smtClean="0">
                <a:solidFill>
                  <a:schemeClr val="accent1"/>
                </a:solidFill>
                <a:latin typeface="Cordia New" pitchFamily="34" charset="-34"/>
              </a:rPr>
              <a:t>VI</a:t>
            </a:r>
            <a:r>
              <a:rPr lang="en-GB" sz="4400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</a:t>
            </a:r>
            <a:r>
              <a:rPr lang="ru-RU" sz="4400" smtClean="0">
                <a:latin typeface="Cordia New" pitchFamily="34" charset="-34"/>
              </a:rPr>
              <a:t> </a:t>
            </a:r>
            <a:r>
              <a:rPr lang="ru-RU" sz="4400" smtClean="0">
                <a:solidFill>
                  <a:srgbClr val="FF3300"/>
                </a:solidFill>
                <a:latin typeface="Cordia New" pitchFamily="34" charset="-34"/>
              </a:rPr>
              <a:t>«Парад победы»</a:t>
            </a:r>
            <a:endParaRPr lang="en-US" sz="4400" smtClean="0">
              <a:solidFill>
                <a:srgbClr val="FF3300"/>
              </a:solidFill>
              <a:latin typeface="Cordia New" pitchFamily="34" charset="-34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Обращение избранного кандидата к своим избирателям с благодарственным словом через СМИ. </a:t>
            </a:r>
          </a:p>
          <a:p>
            <a:r>
              <a:rPr lang="ru-RU" sz="2400" smtClean="0">
                <a:latin typeface="Arial" charset="0"/>
              </a:rPr>
              <a:t>Проведение благотворительного телемарафона,   который начинает – </a:t>
            </a:r>
            <a:r>
              <a:rPr lang="ru-RU" sz="2400" smtClean="0">
                <a:solidFill>
                  <a:srgbClr val="FF3300"/>
                </a:solidFill>
                <a:latin typeface="Arial" charset="0"/>
              </a:rPr>
              <a:t>избранный кандидат!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FF330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rgbClr val="FF330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7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4365625"/>
            <a:ext cx="433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4202113"/>
            <a:ext cx="568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0888" y="4037013"/>
            <a:ext cx="7032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4365625"/>
            <a:ext cx="431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4189413"/>
            <a:ext cx="5667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5263"/>
            <a:ext cx="7032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075" y="3860800"/>
            <a:ext cx="838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860800"/>
            <a:ext cx="838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3" descr="C:\Documents and Settings\Руся\Рабочий стол\art\лиде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716338"/>
            <a:ext cx="10175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C:\Documents and Settings\Руся\Рабочий стол\art\2-мес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20938"/>
            <a:ext cx="8858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C:\Documents and Settings\Руся\Рабочий стол\art\3-мест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708275"/>
            <a:ext cx="9064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Documents and Settings\Руся\Рабочий стол\art\лиде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628775"/>
            <a:ext cx="9667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979488"/>
            <a:ext cx="8229600" cy="720725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МЫ НЕ ОБЕЩАЕМ – МЫ ДЕЛАЕМ!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051050" y="5873750"/>
            <a:ext cx="569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ВЕДЁМ К ПОБЕДЕ!</a:t>
            </a:r>
          </a:p>
        </p:txBody>
      </p:sp>
      <p:pic>
        <p:nvPicPr>
          <p:cNvPr id="46087" name="Picture 3" descr="C:\Documents and Settings\Руся\Рабочий стол\art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500438"/>
            <a:ext cx="48958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3933825"/>
            <a:ext cx="996950" cy="715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50825" y="738188"/>
            <a:ext cx="82296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	</a:t>
            </a:r>
            <a:r>
              <a:rPr lang="ru-RU" sz="3600">
                <a:solidFill>
                  <a:schemeClr val="accent1"/>
                </a:solidFill>
                <a:latin typeface="Cordia New" pitchFamily="34" charset="-34"/>
              </a:rPr>
              <a:t>Проект по организации и проведению предвыборной кампании кандидата в Президенты РФ «План действий».</a:t>
            </a:r>
          </a:p>
          <a:p>
            <a:pPr marL="2682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>
                <a:solidFill>
                  <a:srgbClr val="003399"/>
                </a:solidFill>
                <a:latin typeface="Constantia" pitchFamily="18" charset="0"/>
              </a:rPr>
              <a:t>   		                      </a:t>
            </a:r>
          </a:p>
          <a:p>
            <a:pPr marL="2682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>
                <a:latin typeface="Constantia" pitchFamily="18" charset="0"/>
              </a:rPr>
              <a:t>Цель</a:t>
            </a:r>
            <a:r>
              <a:rPr lang="ru-RU" sz="2400" b="1"/>
              <a:t> презентации:</a:t>
            </a:r>
            <a:r>
              <a:rPr lang="ru-RU" sz="2400"/>
              <a:t> </a:t>
            </a:r>
          </a:p>
          <a:p>
            <a:pPr marL="2682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/>
              <a:t>Разработка эффективного проекта по проведению предвыборной кампании кандидата в Президенты РФ.</a:t>
            </a:r>
          </a:p>
          <a:p>
            <a:pPr marL="2682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/>
              <a:t>                                    </a:t>
            </a:r>
            <a:endParaRPr lang="ru-RU" sz="2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7200" b="1" smtClean="0">
                <a:solidFill>
                  <a:schemeClr val="accent1"/>
                </a:solidFill>
                <a:latin typeface="Cordia New" pitchFamily="34" charset="-34"/>
              </a:rPr>
              <a:t>0</a:t>
            </a:r>
            <a:r>
              <a:rPr lang="ru-RU" sz="6000" b="1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mtClean="0">
                <a:solidFill>
                  <a:schemeClr val="accent1"/>
                </a:solidFill>
                <a:latin typeface="Cordia New" pitchFamily="34" charset="-34"/>
              </a:rPr>
              <a:t>этап «Предвыборный </a:t>
            </a:r>
            <a:r>
              <a:rPr lang="en-GB" smtClean="0">
                <a:solidFill>
                  <a:schemeClr val="accent1"/>
                </a:solidFill>
                <a:latin typeface="Cordia New" pitchFamily="34" charset="-34"/>
              </a:rPr>
              <a:t>PR</a:t>
            </a:r>
            <a:r>
              <a:rPr lang="ru-RU" smtClean="0">
                <a:solidFill>
                  <a:schemeClr val="accent1"/>
                </a:solidFill>
                <a:latin typeface="Cordia New" pitchFamily="34" charset="-34"/>
              </a:rPr>
              <a:t>»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 </a:t>
            </a:r>
            <a:r>
              <a:rPr lang="ru-RU" sz="2400" b="1" smtClean="0">
                <a:latin typeface="Arial" charset="0"/>
              </a:rPr>
              <a:t>Цель: Формирование привлекательного имиджа будущего кандидата.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	Для яркого и запоминающегося впечатления от образа будущего кандидата провести благотворительные акции в форме телемоста, радио-телемарафона в поддержку конкретной категории населения с привлечением известных общественных и культурных деятелей страны. Главное, чтобы помощь была адресной - конкретным людям. Проведение и результаты акции широко осветить в СМИ.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	 </a:t>
            </a:r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38" y="3141663"/>
            <a:ext cx="3357562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 обращения в «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EYE-STOPPED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64163" y="3141663"/>
            <a:ext cx="3286125" cy="928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обращения в «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EYE-STOPPED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pic>
        <p:nvPicPr>
          <p:cNvPr id="44038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843463"/>
            <a:ext cx="4333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C:\Documents and Settings\Руся\Рабочий стол\art\лид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000500"/>
            <a:ext cx="12239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0" y="4679950"/>
            <a:ext cx="568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4514850"/>
            <a:ext cx="7032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8700" y="4351338"/>
            <a:ext cx="83978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843463"/>
            <a:ext cx="431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7150" y="4667250"/>
            <a:ext cx="5667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483100"/>
            <a:ext cx="7032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2" descr="C:\Documents and Settings\Руся\Рабочий стол\art\простой-человек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4338638"/>
            <a:ext cx="838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3" descr="C:\Documents and Settings\Руся\Рабочий стол\art\лид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956050"/>
            <a:ext cx="12239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051" name="Rectangle 19"/>
          <p:cNvSpPr>
            <a:spLocks/>
          </p:cNvSpPr>
          <p:nvPr/>
        </p:nvSpPr>
        <p:spPr bwMode="auto">
          <a:xfrm>
            <a:off x="611188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ru-RU" sz="4400">
                <a:solidFill>
                  <a:schemeClr val="accent1"/>
                </a:solidFill>
                <a:latin typeface="Cordia New" pitchFamily="34" charset="-34"/>
              </a:rPr>
              <a:t>Наш кандидат </a:t>
            </a:r>
            <a:r>
              <a:rPr lang="ru-RU" sz="4400">
                <a:solidFill>
                  <a:srgbClr val="FF3300"/>
                </a:solidFill>
                <a:latin typeface="Cordia New" pitchFamily="34" charset="-34"/>
              </a:rPr>
              <a:t>лучший</a:t>
            </a:r>
            <a:r>
              <a:rPr lang="ru-RU" sz="6000">
                <a:solidFill>
                  <a:srgbClr val="FF3300"/>
                </a:solidFill>
                <a:latin typeface="Cordia New" pitchFamily="34" charset="-34"/>
              </a:rPr>
              <a:t>!</a:t>
            </a:r>
            <a:br>
              <a:rPr lang="ru-RU" sz="6000">
                <a:solidFill>
                  <a:srgbClr val="FF3300"/>
                </a:solidFill>
                <a:latin typeface="Cordia New" pitchFamily="34" charset="-34"/>
              </a:rPr>
            </a:br>
            <a:r>
              <a:rPr lang="ru-RU" sz="4400">
                <a:solidFill>
                  <a:schemeClr val="accent1"/>
                </a:solidFill>
                <a:latin typeface="Cordia New" pitchFamily="34" charset="-34"/>
              </a:rPr>
              <a:t>Нам надо, чтобы </a:t>
            </a:r>
            <a:r>
              <a:rPr lang="ru-RU" sz="5400">
                <a:solidFill>
                  <a:schemeClr val="accent1"/>
                </a:solidFill>
                <a:latin typeface="Cordia New" pitchFamily="34" charset="-34"/>
              </a:rPr>
              <a:t>все</a:t>
            </a:r>
            <a:r>
              <a:rPr lang="ru-RU" sz="4400">
                <a:solidFill>
                  <a:schemeClr val="accent1"/>
                </a:solidFill>
                <a:latin typeface="Cordia New" pitchFamily="34" charset="-34"/>
              </a:rPr>
              <a:t> об этом узнали</a:t>
            </a:r>
            <a:r>
              <a:rPr lang="ru-RU" sz="6000">
                <a:solidFill>
                  <a:schemeClr val="accent1"/>
                </a:solidFill>
                <a:latin typeface="Cordia New" pitchFamily="34" charset="-34"/>
              </a:rPr>
              <a:t>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n-GB" sz="6000" b="1" smtClean="0">
                <a:solidFill>
                  <a:schemeClr val="accent1"/>
                </a:solidFill>
                <a:latin typeface="Cordia New" pitchFamily="34" charset="-34"/>
              </a:rPr>
              <a:t>I</a:t>
            </a:r>
            <a:r>
              <a:rPr lang="ru-RU" sz="6000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 «Штурм»</a:t>
            </a:r>
            <a:endParaRPr lang="ru-RU" sz="4400" b="1" smtClean="0">
              <a:solidFill>
                <a:schemeClr val="accent1"/>
              </a:solidFill>
              <a:latin typeface="Cordia New" pitchFamily="34" charset="-34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8229600" cy="5108575"/>
          </a:xfrm>
        </p:spPr>
        <p:txBody>
          <a:bodyPr/>
          <a:lstStyle/>
          <a:p>
            <a:pPr marL="3057525" indent="-4763">
              <a:lnSpc>
                <a:spcPct val="80000"/>
              </a:lnSpc>
            </a:pPr>
            <a:endParaRPr lang="en-GB" sz="2200" smtClean="0">
              <a:latin typeface="Arial" charset="0"/>
            </a:endParaRPr>
          </a:p>
          <a:p>
            <a:pPr marL="3057525" indent="-4763">
              <a:lnSpc>
                <a:spcPct val="80000"/>
              </a:lnSpc>
            </a:pPr>
            <a:r>
              <a:rPr lang="ru-RU" sz="2400" b="1" smtClean="0">
                <a:latin typeface="Arial" charset="0"/>
              </a:rPr>
              <a:t>«Организационный штурм»:</a:t>
            </a:r>
            <a:r>
              <a:rPr lang="ru-RU" sz="2400" smtClean="0">
                <a:latin typeface="Arial" charset="0"/>
              </a:rPr>
              <a:t> решение вопросов размещения, аренды помещения под штаб и региональные офисы; обеспечение  штабов и офисов оргтехникой, компьютерами, мобильной связью; создание агитационной сети</a:t>
            </a:r>
          </a:p>
          <a:p>
            <a:pPr marL="3057525" indent="-4763">
              <a:lnSpc>
                <a:spcPct val="80000"/>
              </a:lnSpc>
            </a:pPr>
            <a:r>
              <a:rPr lang="ru-RU" sz="2400" b="1" smtClean="0">
                <a:latin typeface="Arial" charset="0"/>
              </a:rPr>
              <a:t>«Мозговой штурм»:</a:t>
            </a:r>
            <a:r>
              <a:rPr lang="ru-RU" sz="2400" smtClean="0">
                <a:latin typeface="Arial" charset="0"/>
              </a:rPr>
              <a:t> выработка стратегии и тактики предвыборной кампании</a:t>
            </a:r>
          </a:p>
          <a:p>
            <a:pPr marL="3057525" indent="-4763">
              <a:lnSpc>
                <a:spcPct val="80000"/>
              </a:lnSpc>
            </a:pPr>
            <a:r>
              <a:rPr lang="ru-RU" sz="2400" b="1" smtClean="0">
                <a:latin typeface="Arial" charset="0"/>
              </a:rPr>
              <a:t>«Имидж-штурм»:</a:t>
            </a:r>
            <a:r>
              <a:rPr lang="ru-RU" sz="2400" smtClean="0">
                <a:latin typeface="Arial" charset="0"/>
              </a:rPr>
              <a:t> создание единого и гармоничного образа кандидата</a:t>
            </a:r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3" descr="C:\Documents and Settings\Руся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36417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842486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9459" name="Rectangle 7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863600"/>
          </a:xfrm>
        </p:spPr>
        <p:txBody>
          <a:bodyPr/>
          <a:lstStyle/>
          <a:p>
            <a:r>
              <a:rPr lang="en-GB" sz="6000" b="1" smtClean="0">
                <a:solidFill>
                  <a:schemeClr val="accent1"/>
                </a:solidFill>
                <a:latin typeface="Cordia New" pitchFamily="34" charset="-34"/>
              </a:rPr>
              <a:t>II</a:t>
            </a:r>
            <a:r>
              <a:rPr lang="en-GB" sz="4400" b="1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 «Разведка боем»</a:t>
            </a:r>
          </a:p>
        </p:txBody>
      </p:sp>
      <p:sp>
        <p:nvSpPr>
          <p:cNvPr id="19460" name="Rectangle 8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389437"/>
          </a:xfrm>
        </p:spPr>
        <p:txBody>
          <a:bodyPr/>
          <a:lstStyle/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проведение социологического исследования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сбор сведения о других кандидатах в Президенты 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выстраивание единого и гармоничного имиджа кандидата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сбор подписей в поддержку кандидата и его регистрация </a:t>
            </a:r>
          </a:p>
          <a:p>
            <a:pPr marL="3057525" indent="-4763"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  <p:pic>
        <p:nvPicPr>
          <p:cNvPr id="19462" name="Picture 6" descr="0_70032_67aff6d2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73238"/>
            <a:ext cx="2538413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en-GB" sz="6000" b="1" smtClean="0">
                <a:solidFill>
                  <a:schemeClr val="accent1"/>
                </a:solidFill>
                <a:latin typeface="Cordia New" pitchFamily="34" charset="-34"/>
              </a:rPr>
              <a:t>III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 «Атака»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229600" cy="4389437"/>
          </a:xfrm>
        </p:spPr>
        <p:txBody>
          <a:bodyPr/>
          <a:lstStyle/>
          <a:p>
            <a:pPr marL="3052763" indent="0">
              <a:buFont typeface="Wingdings 2" pitchFamily="18" charset="2"/>
              <a:buNone/>
            </a:pPr>
            <a:endParaRPr lang="ru-RU" sz="2000" smtClean="0">
              <a:latin typeface="Arial" charset="0"/>
            </a:endParaRPr>
          </a:p>
          <a:p>
            <a:pPr marL="3052763" indent="0"/>
            <a:r>
              <a:rPr lang="ru-RU" sz="2400" smtClean="0">
                <a:latin typeface="Arial" charset="0"/>
              </a:rPr>
              <a:t>публикация материалов о кандидате в средствах массовой информации </a:t>
            </a:r>
          </a:p>
          <a:p>
            <a:pPr marL="3052763" indent="0"/>
            <a:r>
              <a:rPr lang="ru-RU" sz="2400" smtClean="0">
                <a:latin typeface="Arial" charset="0"/>
              </a:rPr>
              <a:t>выпуск агитационных брошюр, листовок, плакатов, газет и пр.</a:t>
            </a:r>
          </a:p>
          <a:p>
            <a:pPr marL="3052763" indent="0"/>
            <a:r>
              <a:rPr lang="ru-RU" sz="2400" smtClean="0">
                <a:latin typeface="Arial" charset="0"/>
              </a:rPr>
              <a:t>организация встреч с избирателями кандидата и доверенных лиц дебатов; дискуссий; пресс-конференций; интервью и пр.</a:t>
            </a:r>
          </a:p>
          <a:p>
            <a:pPr marL="3052763" indent="0"/>
            <a:endParaRPr lang="ru-RU" sz="2400" smtClean="0">
              <a:latin typeface="Arial" charset="0"/>
            </a:endParaRPr>
          </a:p>
          <a:p>
            <a:pPr marL="3052763" indent="0"/>
            <a:endParaRPr lang="ru-RU" sz="2400" smtClean="0">
              <a:latin typeface="Arial" charset="0"/>
            </a:endParaRPr>
          </a:p>
          <a:p>
            <a:pPr marL="3052763" indent="0">
              <a:buFont typeface="Wingdings 2" pitchFamily="18" charset="2"/>
              <a:buNone/>
            </a:pPr>
            <a:endParaRPr lang="ru-RU" sz="2100" smtClean="0">
              <a:latin typeface="Arial" charset="0"/>
            </a:endParaRPr>
          </a:p>
          <a:p>
            <a:pPr marL="3052763" indent="0"/>
            <a:endParaRPr lang="ru-RU" sz="2100" smtClean="0">
              <a:latin typeface="Arial" charset="0"/>
            </a:endParaRPr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508" name="Rectangle 3"/>
          <p:cNvSpPr>
            <a:spLocks/>
          </p:cNvSpPr>
          <p:nvPr/>
        </p:nvSpPr>
        <p:spPr bwMode="auto">
          <a:xfrm>
            <a:off x="250825" y="1125538"/>
            <a:ext cx="8893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000"/>
          </a:p>
        </p:txBody>
      </p:sp>
      <p:pic>
        <p:nvPicPr>
          <p:cNvPr id="21509" name="Picture 5" descr="C:\Documents and Settings\Руся\Рабочий стол\art\деба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36004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842486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 algn="r"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1989" name="Rectangle 8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8229600" cy="4389437"/>
          </a:xfrm>
        </p:spPr>
        <p:txBody>
          <a:bodyPr/>
          <a:lstStyle/>
          <a:p>
            <a:pPr marL="3057525" indent="-4763"/>
            <a:r>
              <a:rPr lang="ru-RU" sz="2200" smtClean="0"/>
              <a:t>формирование группы сторонников и стимулирование их активности в день выборов</a:t>
            </a:r>
          </a:p>
          <a:p>
            <a:pPr marL="3057525" indent="-4763"/>
            <a:r>
              <a:rPr lang="ru-RU" sz="2200" smtClean="0"/>
              <a:t>привлечение на свою сторону людей, которые будут голосовать, но еще не определились за кого</a:t>
            </a:r>
          </a:p>
          <a:p>
            <a:pPr marL="3057525" indent="-4763"/>
            <a:r>
              <a:rPr lang="ru-RU" sz="2200" smtClean="0"/>
              <a:t>ослабление позиций оппонентов и внесение сомнений и разногласий в лагерь их сторонников (контрпропаганда)   </a:t>
            </a:r>
          </a:p>
          <a:p>
            <a:pPr marL="3057525" indent="-4763"/>
            <a:endParaRPr lang="ru-RU" sz="2200" smtClean="0"/>
          </a:p>
          <a:p>
            <a:pPr marL="3057525" indent="-4763">
              <a:buFont typeface="Wingdings 2" pitchFamily="18" charset="2"/>
              <a:buNone/>
            </a:pPr>
            <a:endParaRPr lang="ru-RU" sz="2200" smtClean="0"/>
          </a:p>
        </p:txBody>
      </p:sp>
      <p:pic>
        <p:nvPicPr>
          <p:cNvPr id="41991" name="Picture 7" descr="7638-utverzhde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3132137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en-US" sz="6000" b="1" smtClean="0">
                <a:solidFill>
                  <a:schemeClr val="accent1"/>
                </a:solidFill>
                <a:latin typeface="Cordia New" pitchFamily="34" charset="-34"/>
              </a:rPr>
              <a:t>IV</a:t>
            </a:r>
            <a:r>
              <a:rPr lang="en-US" sz="6000" smtClean="0">
                <a:solidFill>
                  <a:schemeClr val="accent1"/>
                </a:solidFill>
                <a:latin typeface="Cordia New" pitchFamily="34" charset="-34"/>
              </a:rPr>
              <a:t> </a:t>
            </a:r>
            <a:r>
              <a:rPr lang="ru-RU" sz="4400" smtClean="0">
                <a:solidFill>
                  <a:schemeClr val="accent1"/>
                </a:solidFill>
                <a:latin typeface="Cordia New" pitchFamily="34" charset="-34"/>
              </a:rPr>
              <a:t>этап «Бой»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389437"/>
          </a:xfrm>
        </p:spPr>
        <p:txBody>
          <a:bodyPr/>
          <a:lstStyle/>
          <a:p>
            <a:pPr marL="3057525" indent="-4763">
              <a:lnSpc>
                <a:spcPct val="90000"/>
              </a:lnSpc>
              <a:buFont typeface="Wingdings 2" pitchFamily="18" charset="2"/>
              <a:buNone/>
            </a:pPr>
            <a:endParaRPr lang="ru-RU" sz="2200" smtClean="0"/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оперативное реагирование на изменение ситуации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увеличение информационного потока, воздействующего на избирателей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активизация работы агитаторов, рабочей группы штаба и кандидата</a:t>
            </a:r>
          </a:p>
          <a:p>
            <a:pPr marL="3057525" indent="-4763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работа наблюдателей на избирательных участках в день голосования</a:t>
            </a:r>
          </a:p>
          <a:p>
            <a:pPr marL="3057525" indent="-4763"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</p:txBody>
      </p:sp>
      <p:pic>
        <p:nvPicPr>
          <p:cNvPr id="5" name="Picture 4" descr="C:\Documents and Settings\Руся\Мои документы\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296988" cy="931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893" name="Picture 4" descr="C:\Documents and Settings\Руся\Рабочий стол\art\митин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1219</TotalTime>
  <Words>341</Words>
  <Application>Microsoft Office PowerPoint</Application>
  <PresentationFormat>On-screen Show (4:3)</PresentationFormat>
  <Paragraphs>76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Cordia New</vt:lpstr>
      <vt:lpstr>Wingdings 3</vt:lpstr>
      <vt:lpstr>Поток</vt:lpstr>
      <vt:lpstr>Поток</vt:lpstr>
      <vt:lpstr>Слайд 1</vt:lpstr>
      <vt:lpstr>Слайд 2</vt:lpstr>
      <vt:lpstr>0 этап «Предвыборный PR»</vt:lpstr>
      <vt:lpstr>Слайд 4</vt:lpstr>
      <vt:lpstr>I этап «Штурм»</vt:lpstr>
      <vt:lpstr>II этап «Разведка боем»</vt:lpstr>
      <vt:lpstr>III этап «Атака»</vt:lpstr>
      <vt:lpstr>Слайд 8</vt:lpstr>
      <vt:lpstr>IV этап «Бой»</vt:lpstr>
      <vt:lpstr> V этап «Победа»</vt:lpstr>
      <vt:lpstr>VI этап «Парад победы»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«EYE-STOPPED»</dc:title>
  <dc:creator>Лиза</dc:creator>
  <cp:lastModifiedBy>User</cp:lastModifiedBy>
  <cp:revision>39</cp:revision>
  <dcterms:created xsi:type="dcterms:W3CDTF">2012-02-07T20:23:28Z</dcterms:created>
  <dcterms:modified xsi:type="dcterms:W3CDTF">2012-02-15T13:51:37Z</dcterms:modified>
</cp:coreProperties>
</file>