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84C5-05F0-46FE-A201-C87AED4E580F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8B3B-2A3F-4991-9FC8-E541C917B4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9873" y="1812880"/>
            <a:ext cx="781457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Предвыборная кампания </a:t>
            </a:r>
          </a:p>
          <a:p>
            <a:pPr algn="ctr"/>
            <a:r>
              <a:rPr lang="ru-RU" sz="54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54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андидата в президенты </a:t>
            </a:r>
          </a:p>
          <a:p>
            <a:pPr algn="ctr"/>
            <a:r>
              <a:rPr lang="ru-RU" sz="5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Шабурова Павла</a:t>
            </a:r>
            <a:endParaRPr lang="ru-RU" sz="5400" cap="none" spc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3001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выбрали стратегию «рывка»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 		</a:t>
            </a:r>
            <a:r>
              <a:rPr lang="ru-RU" sz="4500" dirty="0" smtClean="0"/>
              <a:t>Стратегия заключается в том, чтобы сделать рывок на ранней  стадии кампании, за несколько месяцев до выборов. </a:t>
            </a:r>
          </a:p>
          <a:p>
            <a:pPr algn="just">
              <a:buNone/>
            </a:pPr>
            <a:r>
              <a:rPr lang="ru-RU" sz="4500" dirty="0" smtClean="0"/>
              <a:t>		Закупается большое количество рекламного времени в центральных и крупных региональных ТВ и радио, заказывается множество газетных публикаций, распространяется большое количество буклетов, плакатов, наклеек, значков, календарей и других наглядных рекламных материалов.</a:t>
            </a:r>
          </a:p>
          <a:p>
            <a:pPr algn="just">
              <a:buNone/>
            </a:pPr>
            <a:r>
              <a:rPr lang="ru-RU" sz="4500" dirty="0" smtClean="0"/>
              <a:t>		Основной смысл такого раннего рывка заключается в достижении массового узнавания имени и образа кандидата и завоевании им авторитета в качестве достойного претендента на выборную должность.</a:t>
            </a:r>
          </a:p>
          <a:p>
            <a:pPr algn="just">
              <a:buNone/>
            </a:pPr>
            <a:r>
              <a:rPr lang="ru-RU" sz="4500" dirty="0" smtClean="0"/>
              <a:t>		За неделю до окончания кампании политик и его команда делают второй рывок и снова закупают большое количество рекламного времени. Как и в начале кампании, ролики на радио и телевидении сопровождаются использованием и других средств агитации.</a:t>
            </a:r>
          </a:p>
          <a:p>
            <a:pPr algn="just">
              <a:buNone/>
            </a:pPr>
            <a:r>
              <a:rPr lang="ru-RU" sz="4500" dirty="0" smtClean="0"/>
              <a:t>		Основной смысл данной стратегии заключается в том, что кандидат должен выглядеть как можно лучше на начальной и завершающей стадии избирательной кампании.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692696"/>
            <a:ext cx="8579296" cy="28803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Публикация информации о кандидате в СМИ: 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Интернете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Телевидение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Печатной продукции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Радио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5" name="Рисунок 4" descr="photos0-800x600.jpg"/>
          <p:cNvPicPr>
            <a:picLocks noChangeAspect="1"/>
          </p:cNvPicPr>
          <p:nvPr/>
        </p:nvPicPr>
        <p:blipFill>
          <a:blip r:embed="rId2" cstate="print"/>
          <a:srcRect r="11284" b="28025"/>
          <a:stretch>
            <a:fillRect/>
          </a:stretch>
        </p:blipFill>
        <p:spPr>
          <a:xfrm>
            <a:off x="2677933" y="4149080"/>
            <a:ext cx="3550251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323528" y="2276872"/>
            <a:ext cx="1691680" cy="2276872"/>
            <a:chOff x="0" y="548680"/>
            <a:chExt cx="3347864" cy="4464496"/>
          </a:xfrm>
        </p:grpSpPr>
        <p:pic>
          <p:nvPicPr>
            <p:cNvPr id="7" name="Picture 4" descr="C:\Users\user\Desktop\100022798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48680"/>
              <a:ext cx="3275856" cy="44060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1835696" y="3933056"/>
              <a:ext cx="216024" cy="98640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91680" y="4221088"/>
              <a:ext cx="216024" cy="6263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8" descr="C:\Users\user\Desktop\Рисунок2.jpg"/>
            <p:cNvPicPr>
              <a:picLocks noChangeAspect="1" noChangeArrowheads="1"/>
            </p:cNvPicPr>
            <p:nvPr/>
          </p:nvPicPr>
          <p:blipFill>
            <a:blip r:embed="rId4" cstate="print"/>
            <a:srcRect l="35798" t="10133" r="37648"/>
            <a:stretch>
              <a:fillRect/>
            </a:stretch>
          </p:blipFill>
          <p:spPr bwMode="auto">
            <a:xfrm>
              <a:off x="1979712" y="2132856"/>
              <a:ext cx="1368152" cy="2880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Рисунок 10" descr="inet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1552" y="1988840"/>
            <a:ext cx="3212976" cy="32129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Встречи с избирателями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Участие в пресс-конференциях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Общение со студентами и школьниками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Посещение муниципальных учреждений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Посещение спортивных соревнований</a:t>
            </a:r>
          </a:p>
          <a:p>
            <a:pPr algn="ctr">
              <a:buNone/>
            </a:pPr>
            <a:endParaRPr lang="ru-RU" sz="3000" dirty="0" smtClean="0"/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4" name="Picture 2" descr="E:\шк\4п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345352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026" name="Picture 2" descr="C:\Users\user\Desktop\490655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3179763" cy="238601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Благотворительность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325232816_bla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720" y="3501008"/>
            <a:ext cx="3520280" cy="35202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Помощь малоимущим семьям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Учреждение благотворительного фонда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Помощь детским домам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Обеспечение больниц дополнительными медикаментами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Финансовая помощь ветеранам ВОВ, инвалидам</a:t>
            </a:r>
          </a:p>
          <a:p>
            <a:pPr marL="514350" indent="-514350"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публичных мероприятиях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Участие в политических дебатах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Выступление на различных митингах и демонстрациях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Участие в популярных телевизионных шоу</a:t>
            </a:r>
          </a:p>
          <a:p>
            <a:pPr algn="ctr">
              <a:buFont typeface="Wingdings" pitchFamily="2" charset="2"/>
              <a:buChar char="ü"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464496" cy="296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6" name="Picture 4" descr="C:\Users\user\Desktop\b0e42ca3298e5df79a7100b46c4009ae98e75d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4064347" cy="218102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агитационных материалов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Распространение листовок и газет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Выпуск рекламных роликов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Размещение баннеров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Подарки с изображением кандидата и его лозунгом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467544" y="4149080"/>
            <a:ext cx="4351076" cy="2356867"/>
            <a:chOff x="1115616" y="4293096"/>
            <a:chExt cx="4351076" cy="2356867"/>
          </a:xfrm>
        </p:grpSpPr>
        <p:grpSp>
          <p:nvGrpSpPr>
            <p:cNvPr id="16" name="Группа 15"/>
            <p:cNvGrpSpPr/>
            <p:nvPr/>
          </p:nvGrpSpPr>
          <p:grpSpPr>
            <a:xfrm rot="1672294">
              <a:off x="3006891" y="4378551"/>
              <a:ext cx="2459801" cy="2232248"/>
              <a:chOff x="1187624" y="4365104"/>
              <a:chExt cx="2459801" cy="2232248"/>
            </a:xfrm>
          </p:grpSpPr>
          <p:grpSp>
            <p:nvGrpSpPr>
              <p:cNvPr id="17" name="Группа 6"/>
              <p:cNvGrpSpPr/>
              <p:nvPr/>
            </p:nvGrpSpPr>
            <p:grpSpPr>
              <a:xfrm>
                <a:off x="1187624" y="4365104"/>
                <a:ext cx="1944216" cy="2232248"/>
                <a:chOff x="1187624" y="4365104"/>
                <a:chExt cx="1944216" cy="2232248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 rot="20982513">
                  <a:off x="1187624" y="4365104"/>
                  <a:ext cx="1944216" cy="2232248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0" name="Picture 2" descr="C:\Users\user\Desktop\агитация\фото\Рисунок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20946357">
                  <a:off x="1666563" y="4884466"/>
                  <a:ext cx="1053544" cy="1358694"/>
                </a:xfrm>
                <a:prstGeom prst="rect">
                  <a:avLst/>
                </a:prstGeom>
                <a:noFill/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 rot="20905831">
                  <a:off x="1300174" y="4377392"/>
                  <a:ext cx="14401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Сохраним Россию вместе!</a:t>
                  </a:r>
                  <a:endParaRPr lang="ru-RU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 rot="20942617">
                <a:off x="1703209" y="6131235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Шабуров</a:t>
                </a:r>
                <a:r>
                  <a:rPr lang="ru-RU" sz="1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Павел</a:t>
                </a:r>
                <a:endParaRPr lang="ru-RU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115616" y="4293096"/>
              <a:ext cx="2459801" cy="2232248"/>
              <a:chOff x="1187624" y="4365104"/>
              <a:chExt cx="2459801" cy="2232248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187624" y="4365104"/>
                <a:ext cx="1944216" cy="2232248"/>
                <a:chOff x="1187624" y="4365104"/>
                <a:chExt cx="1944216" cy="2232248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 rot="20982513">
                  <a:off x="1187624" y="4365104"/>
                  <a:ext cx="1944216" cy="2232248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26" name="Picture 2" descr="C:\Users\user\Desktop\агитация\фото\Рисунок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20946357">
                  <a:off x="1666563" y="4884466"/>
                  <a:ext cx="1053544" cy="1358694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rot="20905831">
                  <a:off x="1300174" y="4377392"/>
                  <a:ext cx="14401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Сохраним Россию вместе!</a:t>
                  </a:r>
                  <a:endParaRPr lang="ru-RU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 rot="20942617">
                <a:off x="1703209" y="6131235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Шабуров</a:t>
                </a:r>
                <a:r>
                  <a:rPr lang="ru-RU" sz="1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Павел</a:t>
                </a:r>
                <a:endParaRPr lang="ru-RU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 rot="638879">
              <a:off x="1876733" y="4417715"/>
              <a:ext cx="2459801" cy="2232248"/>
              <a:chOff x="1187624" y="4365104"/>
              <a:chExt cx="2459801" cy="2232248"/>
            </a:xfrm>
          </p:grpSpPr>
          <p:grpSp>
            <p:nvGrpSpPr>
              <p:cNvPr id="11" name="Группа 6"/>
              <p:cNvGrpSpPr/>
              <p:nvPr/>
            </p:nvGrpSpPr>
            <p:grpSpPr>
              <a:xfrm>
                <a:off x="1187624" y="4365104"/>
                <a:ext cx="1944216" cy="2232248"/>
                <a:chOff x="1187624" y="4365104"/>
                <a:chExt cx="1944216" cy="2232248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 rot="20982513">
                  <a:off x="1187624" y="4365104"/>
                  <a:ext cx="1944216" cy="2232248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4" name="Picture 2" descr="C:\Users\user\Desktop\агитация\фото\Рисунок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20946357">
                  <a:off x="1666563" y="4884466"/>
                  <a:ext cx="1053544" cy="1358694"/>
                </a:xfrm>
                <a:prstGeom prst="rect">
                  <a:avLst/>
                </a:prstGeom>
                <a:noFill/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 rot="20905831">
                  <a:off x="1300174" y="4377392"/>
                  <a:ext cx="14401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Сохраним Россию вместе!</a:t>
                  </a:r>
                  <a:endParaRPr lang="ru-RU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 rot="20942617">
                <a:off x="1703209" y="6131235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Шабуров</a:t>
                </a:r>
                <a:r>
                  <a:rPr lang="ru-RU" sz="1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Павел</a:t>
                </a:r>
                <a:endParaRPr lang="ru-RU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4" name="Группа 33"/>
          <p:cNvGrpSpPr/>
          <p:nvPr/>
        </p:nvGrpSpPr>
        <p:grpSpPr>
          <a:xfrm>
            <a:off x="5148064" y="3401616"/>
            <a:ext cx="3456384" cy="3456384"/>
            <a:chOff x="4716016" y="3401616"/>
            <a:chExt cx="3456384" cy="345638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401616"/>
              <a:ext cx="3456384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  <p:pic>
          <p:nvPicPr>
            <p:cNvPr id="1030" name="Picture 6" descr="C:\Users\user\Desktop\агитация\фото\Рисунок2.jpg"/>
            <p:cNvPicPr>
              <a:picLocks noChangeAspect="1" noChangeArrowheads="1"/>
            </p:cNvPicPr>
            <p:nvPr/>
          </p:nvPicPr>
          <p:blipFill>
            <a:blip r:embed="rId4" cstate="print"/>
            <a:srcRect l="36996" t="9880" r="38153" b="42333"/>
            <a:stretch>
              <a:fillRect/>
            </a:stretch>
          </p:blipFill>
          <p:spPr bwMode="auto">
            <a:xfrm>
              <a:off x="6084168" y="4869160"/>
              <a:ext cx="1008112" cy="120013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5728229" y="4450375"/>
              <a:ext cx="165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Сохраним Россию вместе!</a:t>
              </a:r>
              <a:endPara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 предвыборной кампании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Обращение к избирателям с призывом голосовать за кандидата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Почтовая рассылка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3000" dirty="0" smtClean="0"/>
              <a:t>Поддержка кандидата известными лицами культуры, науки и спорта</a:t>
            </a:r>
            <a:endParaRPr lang="ru-RU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60">
            <a:off x="5230474" y="4111814"/>
            <a:ext cx="3600399" cy="28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У СОШ №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У СОШ 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151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МОУ СОШ 13</vt:lpstr>
      <vt:lpstr>Слайд 1</vt:lpstr>
      <vt:lpstr>Мы выбрали стратегию «рывка» </vt:lpstr>
      <vt:lpstr> </vt:lpstr>
      <vt:lpstr>Встречи с избирателями</vt:lpstr>
      <vt:lpstr>Благотворительность</vt:lpstr>
      <vt:lpstr>Участие в публичных мероприятиях</vt:lpstr>
      <vt:lpstr>Распространение агитационных материалов</vt:lpstr>
      <vt:lpstr>Заключительный этап предвыборной кампании</vt:lpstr>
      <vt:lpstr>Слайд 9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2012-02-15T04:52:48Z</dcterms:created>
  <dcterms:modified xsi:type="dcterms:W3CDTF">2012-02-15T09:40:51Z</dcterms:modified>
</cp:coreProperties>
</file>